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4" r:id="rId3"/>
    <p:sldId id="285" r:id="rId4"/>
    <p:sldId id="286" r:id="rId5"/>
    <p:sldId id="287" r:id="rId6"/>
    <p:sldId id="288" r:id="rId7"/>
    <p:sldId id="275" r:id="rId8"/>
    <p:sldId id="289" r:id="rId9"/>
    <p:sldId id="290" r:id="rId10"/>
    <p:sldId id="291" r:id="rId11"/>
    <p:sldId id="293" r:id="rId12"/>
    <p:sldId id="295" r:id="rId13"/>
    <p:sldId id="296" r:id="rId14"/>
    <p:sldId id="292" r:id="rId15"/>
    <p:sldId id="29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5332" autoAdjust="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35461-62B9-44D8-ABAC-A2FD48B7045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55580-0ED6-4561-AC86-368D1C066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75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68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480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55580-0ED6-4561-AC86-368D1C0660A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3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42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77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64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66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86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6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91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47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77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61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29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42E7F-C02C-4653-B661-057DB1F86F2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B168-FA49-48D5-A58B-E88D41AD8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16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71950" y="2281727"/>
            <a:ext cx="76891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системы аттестации в условиях нового федерального порядка (методические рекомендации)</a:t>
            </a:r>
            <a:endParaRPr lang="ru-RU" sz="2800" b="1" i="1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0973" y="4563454"/>
            <a:ext cx="6675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dirty="0" smtClean="0">
                <a:solidFill>
                  <a:srgbClr val="006666"/>
                </a:solidFill>
                <a:latin typeface="Times New Roman" panose="02020603050405020304" pitchFamily="18" charset="0"/>
                <a:ea typeface="Roboto Light" pitchFamily="2" charset="0"/>
                <a:cs typeface="Times New Roman" panose="02020603050405020304" pitchFamily="18" charset="0"/>
              </a:rPr>
              <a:t>И.А</a:t>
            </a:r>
            <a:r>
              <a:rPr lang="ru-RU" sz="2400" b="1" i="1" dirty="0">
                <a:solidFill>
                  <a:srgbClr val="006666"/>
                </a:solidFill>
                <a:latin typeface="Times New Roman" panose="02020603050405020304" pitchFamily="18" charset="0"/>
                <a:ea typeface="Roboto Light" pitchFamily="2" charset="0"/>
                <a:cs typeface="Times New Roman" panose="02020603050405020304" pitchFamily="18" charset="0"/>
              </a:rPr>
              <a:t>. Николаевская, методист </a:t>
            </a:r>
          </a:p>
          <a:p>
            <a:pPr algn="r"/>
            <a:r>
              <a:rPr lang="ru-RU" sz="2400" b="1" i="1" dirty="0">
                <a:solidFill>
                  <a:srgbClr val="006666"/>
                </a:solidFill>
                <a:latin typeface="Times New Roman" panose="02020603050405020304" pitchFamily="18" charset="0"/>
                <a:ea typeface="Roboto Light" pitchFamily="2" charset="0"/>
                <a:cs typeface="Times New Roman" panose="02020603050405020304" pitchFamily="18" charset="0"/>
              </a:rPr>
              <a:t>по профессиональному  развитию </a:t>
            </a:r>
            <a:r>
              <a:rPr lang="ru-RU" sz="2400" b="1" i="1" dirty="0" smtClean="0">
                <a:solidFill>
                  <a:srgbClr val="006666"/>
                </a:solidFill>
                <a:latin typeface="Times New Roman" panose="02020603050405020304" pitchFamily="18" charset="0"/>
                <a:ea typeface="Roboto Light" pitchFamily="2" charset="0"/>
                <a:cs typeface="Times New Roman" panose="02020603050405020304" pitchFamily="18" charset="0"/>
              </a:rPr>
              <a:t>педагогов</a:t>
            </a:r>
            <a:endParaRPr lang="ru-RU" sz="2400" b="1" i="1" dirty="0">
              <a:solidFill>
                <a:srgbClr val="006666"/>
              </a:solidFill>
              <a:latin typeface="Times New Roman" panose="02020603050405020304" pitchFamily="18" charset="0"/>
              <a:ea typeface="Roboto Light" pitchFamily="2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06685" y="5727490"/>
            <a:ext cx="2958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6666"/>
                </a:solidFill>
                <a:latin typeface="+mj-lt"/>
                <a:ea typeface="Roboto Light" pitchFamily="2" charset="0"/>
              </a:rPr>
              <a:t>Информационно-методический отдел Управления образования ИКМО </a:t>
            </a:r>
            <a:r>
              <a:rPr lang="ru-RU" sz="1600" b="1" dirty="0" err="1" smtClean="0">
                <a:solidFill>
                  <a:srgbClr val="006666"/>
                </a:solidFill>
                <a:latin typeface="+mj-lt"/>
                <a:ea typeface="Roboto Light" pitchFamily="2" charset="0"/>
              </a:rPr>
              <a:t>г.Казани</a:t>
            </a:r>
            <a:endParaRPr lang="ru-RU" sz="1600" b="1" dirty="0">
              <a:solidFill>
                <a:srgbClr val="006666"/>
              </a:solidFill>
              <a:latin typeface="+mj-lt"/>
              <a:ea typeface="Robot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63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285750" y="692696"/>
            <a:ext cx="11620499" cy="6165304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ПРИКАЗ о проведении аттестации </a:t>
            </a:r>
            <a:r>
              <a:rPr lang="ru-RU" altLang="ru-RU" sz="2400" b="1" dirty="0" err="1">
                <a:solidFill>
                  <a:srgbClr val="C00000"/>
                </a:solidFill>
                <a:latin typeface="Times New Roman" pitchFamily="18" charset="0"/>
              </a:rPr>
              <a:t>пед.работников</a:t>
            </a:r>
            <a:endParaRPr lang="ru-RU" altLang="ru-RU" sz="24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с целью  подтверждения СЗД</a:t>
            </a:r>
          </a:p>
          <a:p>
            <a:pPr algn="just"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	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В соответствии с частью 2 статьи 49 Федерального  закона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от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29 декабря 2012 г. </a:t>
            </a:r>
            <a:endParaRPr lang="ru-RU" altLang="ru-RU" sz="20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№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273-ФЗ «Об образовании в Российской Федерации»,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пунктом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5 Порядка проведения </a:t>
            </a:r>
            <a:endParaRPr lang="ru-RU" altLang="ru-RU" sz="20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аттестации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педагогических  работников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организаций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, осуществляющих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образовательную</a:t>
            </a: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деятельность,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утвержденного 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приказом </a:t>
            </a:r>
            <a:r>
              <a:rPr lang="ru-RU" altLang="ru-RU" sz="2000" b="1" dirty="0" err="1" smtClean="0">
                <a:solidFill>
                  <a:srgbClr val="006666"/>
                </a:solidFill>
                <a:latin typeface="Times New Roman" pitchFamily="18" charset="0"/>
              </a:rPr>
              <a:t>Минпросвещения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 России от 24 марта 2023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года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№196 </a:t>
            </a: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(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зарегистрированного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Минюстом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России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2 июня 2023г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.,регистрационный №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73696) </a:t>
            </a: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приказываю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Провести аттестацию </a:t>
            </a:r>
            <a:r>
              <a:rPr lang="ru-RU" altLang="ru-RU" sz="2000" b="1" dirty="0" err="1">
                <a:solidFill>
                  <a:srgbClr val="006666"/>
                </a:solidFill>
                <a:latin typeface="Times New Roman" pitchFamily="18" charset="0"/>
              </a:rPr>
              <a:t>пед.раб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-ков, подлежащих обязательной аттестации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с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целью </a:t>
            </a:r>
            <a:endParaRPr lang="ru-RU" altLang="ru-RU" sz="20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just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подтверждения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СЗД в связи с отсутствием </a:t>
            </a:r>
            <a:r>
              <a:rPr lang="ru-RU" altLang="ru-RU" sz="2000" b="1" dirty="0" err="1">
                <a:solidFill>
                  <a:srgbClr val="006666"/>
                </a:solidFill>
                <a:latin typeface="Times New Roman" pitchFamily="18" charset="0"/>
              </a:rPr>
              <a:t>кв.категории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 и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оснований 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для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освобождения</a:t>
            </a:r>
          </a:p>
          <a:p>
            <a:pPr algn="just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от аттестации согласно п.22 Порядка аттестации:</a:t>
            </a:r>
          </a:p>
          <a:p>
            <a:pPr algn="just" eaLnBrk="1" hangingPunct="1"/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 (</a:t>
            </a:r>
            <a:r>
              <a:rPr lang="ru-RU" altLang="ru-RU" sz="2000" i="1" dirty="0">
                <a:solidFill>
                  <a:srgbClr val="006666"/>
                </a:solidFill>
                <a:latin typeface="Times New Roman" pitchFamily="18" charset="0"/>
              </a:rPr>
              <a:t>ФИО, должность работников)</a:t>
            </a:r>
          </a:p>
          <a:p>
            <a:pPr algn="just" eaLnBrk="1" hangingPunct="1"/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2. Заместителю директора (ФИО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) </a:t>
            </a: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2.1 подготовить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представление на аттестуемых работников,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ознакомить с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содержанием </a:t>
            </a:r>
            <a:endParaRPr lang="ru-RU" altLang="ru-RU" sz="20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представления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под роспись  в срок до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______(не позднее, чем за 30 календарных дней до дня</a:t>
            </a:r>
          </a:p>
          <a:p>
            <a:pPr algn="just" eaLnBrk="1" hangingPunct="1"/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 проведения аттестации);</a:t>
            </a: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2.2 назначить дату проведения аттестации _____.</a:t>
            </a:r>
            <a:endParaRPr lang="ru-RU" altLang="ru-RU" sz="20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3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. Контроль за исполнением настоящего приказа оставляю за собой.</a:t>
            </a:r>
          </a:p>
          <a:p>
            <a:pPr algn="just" eaLnBrk="1" hangingPunct="1"/>
            <a:r>
              <a:rPr lang="ru-RU" altLang="ru-RU" sz="2000" dirty="0">
                <a:solidFill>
                  <a:srgbClr val="006666"/>
                </a:solidFill>
                <a:latin typeface="Times New Roman" pitchFamily="18" charset="0"/>
              </a:rPr>
              <a:t>Руководитель </a:t>
            </a:r>
            <a:r>
              <a:rPr lang="ru-RU" altLang="ru-RU" sz="2000" i="1" dirty="0">
                <a:solidFill>
                  <a:srgbClr val="006666"/>
                </a:solidFill>
                <a:latin typeface="Times New Roman" pitchFamily="18" charset="0"/>
              </a:rPr>
              <a:t>(подпись)</a:t>
            </a:r>
          </a:p>
          <a:p>
            <a:pPr algn="r" eaLnBrk="1" hangingPunct="1"/>
            <a:endParaRPr lang="ru-RU" altLang="ru-RU" sz="20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 eaLnBrk="1" hangingPunct="1"/>
            <a:endParaRPr lang="ru-RU" altLang="ru-RU" sz="20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667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285750" y="692696"/>
            <a:ext cx="11620499" cy="6165304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Представление работодателя на аттестуемого педагога</a:t>
            </a:r>
            <a:endParaRPr lang="ru-RU" altLang="ru-RU" sz="24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- ФИО;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должность;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д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ата заключения по этой должности трудового договора;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у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ровень образования и/или квалификация по специальности или направлению подготовки;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и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нформация о получении дополнительного профессионального образования по профилю </a:t>
            </a: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педагогической деятельности;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результаты предыдущей аттестаций (в случае их проведения);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м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отивированная всесторонняя и объективная оценка результатов </a:t>
            </a:r>
            <a:r>
              <a:rPr lang="ru-RU" altLang="ru-RU" sz="2000" b="1" dirty="0" err="1" smtClean="0">
                <a:solidFill>
                  <a:srgbClr val="006666"/>
                </a:solidFill>
                <a:latin typeface="Times New Roman" pitchFamily="18" charset="0"/>
              </a:rPr>
              <a:t>проф.деятельности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 </a:t>
            </a: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педагогического работника по выполнению трудовых обязанностей, возложенных на него </a:t>
            </a:r>
          </a:p>
          <a:p>
            <a:pPr algn="just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трудовым договором: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предметная компетентность/направление деятельности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м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етодическая компетентность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п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сихолого-педагогическая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к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оммуникативная;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Рекомендации</a:t>
            </a:r>
          </a:p>
          <a:p>
            <a:pPr algn="just" eaLnBrk="1" hangingPunct="1"/>
            <a:r>
              <a:rPr lang="ru-RU" altLang="ru-RU" sz="2000" b="1" i="1" dirty="0" smtClean="0">
                <a:solidFill>
                  <a:srgbClr val="C00000"/>
                </a:solidFill>
                <a:latin typeface="Times New Roman" pitchFamily="18" charset="0"/>
              </a:rPr>
              <a:t>Примечание:</a:t>
            </a:r>
            <a:r>
              <a:rPr lang="ru-RU" altLang="ru-RU" sz="2000" b="1" i="1" dirty="0" smtClean="0">
                <a:solidFill>
                  <a:srgbClr val="006666"/>
                </a:solidFill>
                <a:latin typeface="Times New Roman" pitchFamily="18" charset="0"/>
              </a:rPr>
              <a:t> представление пишется в свободной текстовой форме.</a:t>
            </a:r>
          </a:p>
          <a:p>
            <a:pPr marL="342900" indent="-342900" algn="just" eaLnBrk="1" hangingPunct="1">
              <a:buFontTx/>
              <a:buChar char="-"/>
            </a:pPr>
            <a:endParaRPr lang="ru-RU" altLang="ru-RU" sz="20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endParaRPr lang="ru-RU" altLang="ru-RU" sz="20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399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285750" y="692696"/>
            <a:ext cx="11620499" cy="6165304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  </a:t>
            </a:r>
            <a:endParaRPr lang="ru-RU" altLang="ru-RU" sz="20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endParaRPr lang="ru-RU" altLang="ru-RU" sz="20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014" y="218530"/>
            <a:ext cx="11620499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ctr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  ФИО</a:t>
            </a:r>
            <a:r>
              <a:rPr lang="ru-RU" b="1" u="sng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u="sng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u="sng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должность, наименование ОО),</a:t>
            </a:r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аттестуемого в 2023 году с целью подтверждения соответствия занимаемой должности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Общие сведения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 рождения: 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об образовании: 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Какое образовательное учреждение окончила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окончания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полученная специальность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_______</a:t>
            </a: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Диплом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 </a:t>
            </a: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выдан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Курсы повышения квалификации по профилю педагогической деятельности (занимаемой должности) </a:t>
            </a:r>
            <a:r>
              <a:rPr lang="ru-RU" sz="1600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1600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Общий трудовой стаж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____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том числе стаж педагогической работы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____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данной педагогической должности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Работает в данной должности в данном учреждении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1600" i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риказ</a:t>
            </a:r>
            <a:r>
              <a:rPr lang="ru-RU" sz="1600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ОО _________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_____________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Ранее аттестацию по должности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проходил/проходила 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ученой степени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ru-RU" sz="1600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ормы </a:t>
            </a: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поощрения работника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Другие  профессиональные достижения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момент аттестации работает</a:t>
            </a:r>
            <a:r>
              <a:rPr lang="ru-RU" sz="1600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условий труда, уровня обеспеченности средствами </a:t>
            </a:r>
            <a:r>
              <a:rPr lang="ru-RU" sz="1600" i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</a:t>
            </a: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751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285750" y="692696"/>
            <a:ext cx="11620499" cy="6165304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  </a:t>
            </a:r>
            <a:endParaRPr lang="ru-RU" altLang="ru-RU" sz="20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endParaRPr lang="ru-RU" altLang="ru-RU" sz="20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6384" y="218530"/>
            <a:ext cx="10896129" cy="5372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</a:t>
            </a:r>
          </a:p>
          <a:p>
            <a:endParaRPr lang="ru-RU" b="1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</a:t>
            </a:r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Оценка профессиональных компетенций и продуктивности деятельности аттестуемого работника </a:t>
            </a:r>
            <a:endParaRPr lang="ru-RU" dirty="0">
              <a:solidFill>
                <a:srgbClr val="006666"/>
              </a:solidFill>
            </a:endParaRPr>
          </a:p>
          <a:p>
            <a:endParaRPr lang="ru-RU" b="1" i="1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четырем компетентностям)_________________________________________________________________________</a:t>
            </a:r>
          </a:p>
          <a:p>
            <a:endParaRPr lang="ru-RU" b="1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</a:t>
            </a:r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предложения аттестационной комиссии</a:t>
            </a:r>
            <a:r>
              <a:rPr lang="ru-RU" b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u="sng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ФИО </a:t>
            </a:r>
            <a:r>
              <a:rPr lang="ru-RU" i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соответствует </a:t>
            </a:r>
            <a:r>
              <a:rPr lang="ru-RU" i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занимаемой </a:t>
            </a:r>
            <a:r>
              <a:rPr lang="ru-RU" i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«___________».</a:t>
            </a:r>
            <a:endParaRPr lang="ru-RU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совершенствования профессиональной деятельности работника:</a:t>
            </a:r>
            <a:r>
              <a:rPr lang="ru-RU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</a:t>
            </a:r>
            <a:r>
              <a:rPr lang="ru-RU" i="1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ОО                                                         __________ </a:t>
            </a:r>
            <a:r>
              <a:rPr lang="ru-RU" b="1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/ФИО/</a:t>
            </a:r>
            <a:endParaRPr lang="ru-RU" b="1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представлением ознакомлена                                     _________ /ФИО/</a:t>
            </a:r>
          </a:p>
          <a:p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«___» _________ 202___ г.</a:t>
            </a:r>
          </a:p>
          <a:p>
            <a:pPr indent="540385" algn="ctr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561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314325" y="188913"/>
            <a:ext cx="11582400" cy="63357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ПОРЯДОК ПРОВЕДЕНИЯ АТТЕСТАЦИИ</a:t>
            </a:r>
          </a:p>
          <a:p>
            <a:pPr algn="just" eaLnBrk="1" hangingPunct="1"/>
            <a:endParaRPr lang="ru-RU" altLang="ru-RU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протокол решения АК  ОО оформляется в день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проведения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заседания; </a:t>
            </a:r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в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ыписка из протокола составляется секретарем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в течение 2-х рабочих дней </a:t>
            </a:r>
          </a:p>
          <a:p>
            <a:pPr algn="just"/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п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осле заседания АК;</a:t>
            </a:r>
            <a:endParaRPr lang="ru-RU" altLang="ru-RU" sz="24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выписка из протокола выдается работнику под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роспись(в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течение 3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-х рабочих</a:t>
            </a:r>
          </a:p>
          <a:p>
            <a:pPr marL="342900" indent="-342900" algn="just">
              <a:buFontTx/>
              <a:buChar char="-"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 дней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после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ее составления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);</a:t>
            </a:r>
          </a:p>
          <a:p>
            <a:pPr marL="342900" indent="-342900" algn="just">
              <a:buFontTx/>
              <a:buChar char="-"/>
            </a:pP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выписка из протокола  хранится в личном деле работника.</a:t>
            </a:r>
          </a:p>
          <a:p>
            <a:pPr algn="just" eaLnBrk="1" hangingPunct="1"/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just"/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Внимание: </a:t>
            </a:r>
          </a:p>
          <a:p>
            <a:pPr algn="just"/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Приказ по итогам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не пишется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, запись в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Трудовую книжку о подтверждении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СЗД</a:t>
            </a:r>
          </a:p>
          <a:p>
            <a:pPr algn="just"/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 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не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вносится</a:t>
            </a:r>
          </a:p>
          <a:p>
            <a:pPr algn="just" eaLnBrk="1" hangingPunct="1"/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920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85725" y="161481"/>
            <a:ext cx="11582400" cy="63357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Казанский образовательный портал (</a:t>
            </a:r>
            <a:r>
              <a:rPr lang="en-US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kazanobr.ru)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/Аттестация/  </a:t>
            </a:r>
          </a:p>
          <a:p>
            <a:pPr algn="ctr" eaLnBrk="1" hangingPunct="1"/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Методический продукт</a:t>
            </a:r>
          </a:p>
          <a:p>
            <a:pPr algn="ctr" eaLnBrk="1" hangingPunct="1"/>
            <a:endParaRPr lang="ru-RU" altLang="ru-RU" sz="24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/>
            <a:endParaRPr lang="ru-RU" altLang="ru-RU" sz="24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/>
            <a:endParaRPr lang="ru-RU" altLang="ru-RU" sz="24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/>
            <a:endParaRPr lang="ru-RU" altLang="ru-RU" sz="24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/>
            <a:endParaRPr lang="ru-RU" altLang="ru-RU" sz="24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8" y="2514600"/>
            <a:ext cx="2670048" cy="31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019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5" y="476250"/>
            <a:ext cx="11563350" cy="6193110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200000"/>
              </a:lnSpc>
            </a:pPr>
            <a:r>
              <a:rPr lang="ru-RU" altLang="ru-RU" sz="2200" b="1" u="sng" dirty="0" smtClean="0">
                <a:solidFill>
                  <a:srgbClr val="C00000"/>
                </a:solidFill>
                <a:latin typeface="Times New Roman" pitchFamily="18" charset="0"/>
              </a:rPr>
              <a:t>Деятельность </a:t>
            </a:r>
            <a:r>
              <a:rPr lang="ru-RU" altLang="ru-RU" sz="2200" b="1" u="sng" dirty="0">
                <a:solidFill>
                  <a:srgbClr val="C00000"/>
                </a:solidFill>
                <a:latin typeface="Times New Roman" pitchFamily="18" charset="0"/>
              </a:rPr>
              <a:t>куратора ОО по педагогической аттестации</a:t>
            </a:r>
            <a:br>
              <a:rPr lang="ru-RU" altLang="ru-RU" sz="2200" b="1" u="sng" dirty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ru-RU" altLang="ru-RU" sz="2200" b="1" dirty="0">
                <a:solidFill>
                  <a:srgbClr val="C00000"/>
                </a:solidFill>
                <a:latin typeface="Times New Roman" pitchFamily="18" charset="0"/>
              </a:rPr>
              <a:t>организует проведение и методическое сопровождение (на уровне ОО)</a:t>
            </a:r>
            <a:r>
              <a:rPr lang="ru-RU" altLang="ru-RU" sz="2200" b="1" u="sng" dirty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ru-RU" altLang="ru-RU" sz="2200" b="1" u="sng" dirty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ru-RU" altLang="ru-RU" sz="2200" b="1" dirty="0">
                <a:solidFill>
                  <a:srgbClr val="C00000"/>
                </a:solidFill>
                <a:latin typeface="Times New Roman" pitchFamily="18" charset="0"/>
              </a:rPr>
              <a:t>*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ЗАЯВИТЕЛЬНОЙ</a:t>
            </a:r>
            <a:r>
              <a:rPr lang="ru-RU" sz="2200" b="1" dirty="0">
                <a:solidFill>
                  <a:srgbClr val="C00000"/>
                </a:solidFill>
              </a:rPr>
              <a:t>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АТТЕСТАЦИИ</a:t>
            </a:r>
            <a:r>
              <a:rPr lang="ru-RU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на квалификационную категорию (</a:t>
            </a:r>
            <a:r>
              <a:rPr lang="ru-RU" sz="22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первую, высшую, педагог-наставник, педагог-методист). </a:t>
            </a:r>
            <a: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Аттестацию проводит аттестационная комиссия </a:t>
            </a:r>
            <a:r>
              <a:rPr lang="ru-RU" sz="2200" b="1" dirty="0" err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РТ</a:t>
            </a:r>
            <a:b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прием и регистрация в журнале заявлений на аттестацию;</a:t>
            </a:r>
            <a:b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проверка наличия наград, званий, дипломов </a:t>
            </a:r>
            <a:r>
              <a:rPr lang="ru-RU" sz="2200" b="1" dirty="0" err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проф.конкурсов</a:t>
            </a:r>
            <a: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(для льготы);</a:t>
            </a:r>
            <a:b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аудит аттестационных материалов педагога (портфолио, карта результативности);</a:t>
            </a:r>
            <a:b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подготовка экспертного заключения на аттестуемого;</a:t>
            </a:r>
            <a:b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ведение документации.</a:t>
            </a:r>
            <a:r>
              <a:rPr lang="ru-RU" sz="22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u="sng" dirty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altLang="ru-RU" sz="1800" b="1" u="sng" dirty="0">
                <a:solidFill>
                  <a:srgbClr val="FF0000"/>
                </a:solidFill>
                <a:latin typeface="Times New Roman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1991544" y="6126164"/>
            <a:ext cx="8219256" cy="4571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5000"/>
              </a:lnSpc>
              <a:buNone/>
              <a:defRPr/>
            </a:pPr>
            <a:endParaRPr lang="ru-RU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76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575" y="495300"/>
            <a:ext cx="11420475" cy="6174060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200000"/>
              </a:lnSpc>
            </a:pPr>
            <a:r>
              <a:rPr lang="ru-RU" altLang="ru-RU" sz="2000" b="1" u="sng" dirty="0" smtClean="0">
                <a:solidFill>
                  <a:srgbClr val="C00000"/>
                </a:solidFill>
                <a:latin typeface="Times New Roman" pitchFamily="18" charset="0"/>
              </a:rPr>
              <a:t>Д</a:t>
            </a:r>
            <a:r>
              <a:rPr lang="ru-RU" altLang="ru-RU" sz="2200" b="1" u="sng" dirty="0" smtClean="0">
                <a:solidFill>
                  <a:srgbClr val="C00000"/>
                </a:solidFill>
                <a:latin typeface="Times New Roman" pitchFamily="18" charset="0"/>
              </a:rPr>
              <a:t>еятельность </a:t>
            </a:r>
            <a:r>
              <a:rPr lang="ru-RU" altLang="ru-RU" sz="2200" b="1" u="sng" dirty="0">
                <a:solidFill>
                  <a:srgbClr val="C00000"/>
                </a:solidFill>
                <a:latin typeface="Times New Roman" pitchFamily="18" charset="0"/>
              </a:rPr>
              <a:t>куратора ОО по педагогической аттестации</a:t>
            </a:r>
            <a:br>
              <a:rPr lang="ru-RU" altLang="ru-RU" sz="2200" b="1" u="sng" dirty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ru-RU" altLang="ru-RU" sz="2200" b="1" dirty="0">
                <a:solidFill>
                  <a:srgbClr val="C00000"/>
                </a:solidFill>
                <a:latin typeface="Times New Roman" pitchFamily="18" charset="0"/>
              </a:rPr>
              <a:t>-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</a:rPr>
              <a:t>организует проведение и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оказывает  методическую поддержку педагогическим работникам ОО </a:t>
            </a: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 ОБЯЗАТЕЛЬНОЙ  АТТЕСТАЦИИ </a:t>
            </a: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СЗД на основе оценки профессиональной деятельности аттестуемых</a:t>
            </a: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. Аттестацию проводит образовательная организация </a:t>
            </a:r>
            <a:b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(ФЗ «Об образовании», ч.2 ст.49);</a:t>
            </a:r>
            <a:b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составляет перспективный план </a:t>
            </a: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повышения  квалификации педагогических </a:t>
            </a: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работников </a:t>
            </a:r>
            <a:b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(таблица: ФИО, число, м-ц, год приема на работу, стаж, образование, последняя аттестация, ПК);</a:t>
            </a: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отвечает за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информирование педагогов по процедуре аттестации, ведение документации по аттестации </a:t>
            </a: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работников.</a:t>
            </a:r>
            <a:b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66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1991544" y="6126164"/>
            <a:ext cx="8219256" cy="4571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5000"/>
              </a:lnSpc>
              <a:buNone/>
              <a:defRPr/>
            </a:pPr>
            <a:endParaRPr lang="ru-RU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25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3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371475" y="407988"/>
            <a:ext cx="11449050" cy="6075363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400" b="1" u="sng" dirty="0">
                <a:solidFill>
                  <a:srgbClr val="C00000"/>
                </a:solidFill>
                <a:latin typeface="Times New Roman" pitchFamily="18" charset="0"/>
              </a:rPr>
              <a:t>ОБЯЗАТЕЛЬНАЯ  АТТЕСТАЦИЯ</a:t>
            </a:r>
          </a:p>
          <a:p>
            <a:pPr algn="ctr" eaLnBrk="1" hangingPunct="1"/>
            <a:endParaRPr lang="ru-RU" altLang="ru-RU" sz="3200" b="1" dirty="0">
              <a:solidFill>
                <a:srgbClr val="0033CC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Аттестация с целью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подтверждения 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соответствия  занимаемой должности </a:t>
            </a:r>
          </a:p>
          <a:p>
            <a:pPr algn="ctr" eaLnBrk="1" hangingPunct="1"/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проводится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на основе оценки профессиональной деятельности </a:t>
            </a:r>
          </a:p>
          <a:p>
            <a:pPr algn="ctr" eaLnBrk="1" hangingPunct="1"/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по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представлению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работодателя один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раз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в 5 лет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в отношении тех, </a:t>
            </a:r>
          </a:p>
          <a:p>
            <a:pPr algn="ctr" eaLnBrk="1" hangingPunct="1"/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у кого нет квалификационных категорий</a:t>
            </a:r>
          </a:p>
          <a:p>
            <a:pPr algn="ctr" eaLnBrk="1" hangingPunct="1"/>
            <a:r>
              <a:rPr lang="ru-RU" altLang="ru-RU" sz="3200" b="1" i="1" dirty="0">
                <a:solidFill>
                  <a:srgbClr val="0033CC"/>
                </a:solidFill>
                <a:latin typeface="Times New Roman" pitchFamily="18" charset="0"/>
              </a:rPr>
              <a:t>    </a:t>
            </a:r>
          </a:p>
          <a:p>
            <a:pPr algn="ctr" eaLnBrk="1" hangingPunct="1"/>
            <a:r>
              <a:rPr lang="ru-RU" altLang="ru-RU" sz="3200" b="1" i="1" dirty="0" smtClean="0">
                <a:solidFill>
                  <a:srgbClr val="C00000"/>
                </a:solidFill>
                <a:latin typeface="Times New Roman" pitchFamily="18" charset="0"/>
              </a:rPr>
              <a:t>Оценка профессиональных знаний </a:t>
            </a:r>
          </a:p>
          <a:p>
            <a:pPr algn="ctr" eaLnBrk="1" hangingPunct="1"/>
            <a:r>
              <a:rPr lang="ru-RU" altLang="ru-RU" sz="3200" b="1" i="1" dirty="0" smtClean="0">
                <a:solidFill>
                  <a:srgbClr val="C00000"/>
                </a:solidFill>
                <a:latin typeface="Times New Roman" pitchFamily="18" charset="0"/>
              </a:rPr>
              <a:t>в письменной/электронной  форме – ОТМЕНЯЕТСЯ!</a:t>
            </a:r>
            <a:endParaRPr lang="ru-RU" altLang="ru-RU" sz="3200" b="1" i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32772" name="Заголовок 2"/>
          <p:cNvSpPr>
            <a:spLocks/>
          </p:cNvSpPr>
          <p:nvPr/>
        </p:nvSpPr>
        <p:spPr bwMode="auto">
          <a:xfrm>
            <a:off x="1919289" y="476250"/>
            <a:ext cx="8516937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ru-RU" altLang="ru-RU" sz="4000" b="1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63771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3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714374" y="169863"/>
            <a:ext cx="11020425" cy="60753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altLang="ru-RU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ru-RU" altLang="ru-RU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endParaRPr lang="ru-RU" alt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endParaRPr lang="ru-RU" alt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Отказ работника от прохождения аттестации с целью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подтверждения </a:t>
            </a:r>
          </a:p>
          <a:p>
            <a:pPr algn="just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соответствия занимаемой  должности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является 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нарушением трудовой </a:t>
            </a:r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дисциплины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,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влекущее 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за собой дисциплинарные взыскания </a:t>
            </a:r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в соответствии со 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статьей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192 ТК РФ</a:t>
            </a:r>
          </a:p>
          <a:p>
            <a:pPr algn="just">
              <a:spcBef>
                <a:spcPct val="20000"/>
              </a:spcBef>
            </a:pPr>
            <a:endParaRPr lang="ru-RU" altLang="ru-RU" sz="24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ОТВЕТСТВЕННОСТЬ РАБОТОДАТЕЛЯ</a:t>
            </a:r>
          </a:p>
          <a:p>
            <a:pPr algn="just">
              <a:spcBef>
                <a:spcPct val="20000"/>
              </a:spcBef>
            </a:pP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за своевременное проведение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аттестации с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целью 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подтверждения </a:t>
            </a:r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соответствия 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занимаемой  должности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работником</a:t>
            </a:r>
            <a:endParaRPr lang="ru-RU" altLang="ru-RU" sz="24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800" b="1" dirty="0">
                <a:solidFill>
                  <a:srgbClr val="990000"/>
                </a:solidFill>
                <a:latin typeface="Times New Roman" pitchFamily="18" charset="0"/>
              </a:rPr>
              <a:t>- </a:t>
            </a:r>
          </a:p>
        </p:txBody>
      </p:sp>
      <p:sp>
        <p:nvSpPr>
          <p:cNvPr id="33796" name="Заголовок 2"/>
          <p:cNvSpPr>
            <a:spLocks/>
          </p:cNvSpPr>
          <p:nvPr/>
        </p:nvSpPr>
        <p:spPr bwMode="auto">
          <a:xfrm>
            <a:off x="1925301" y="-387424"/>
            <a:ext cx="8516937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ОТВЕТСТВЕННОСТЬ РАБОТНИКА</a:t>
            </a:r>
          </a:p>
        </p:txBody>
      </p:sp>
    </p:spTree>
    <p:extLst>
      <p:ext uri="{BB962C8B-B14F-4D97-AF65-F5344CB8AC3E}">
        <p14:creationId xmlns:p14="http://schemas.microsoft.com/office/powerpoint/2010/main" val="1616990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3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fld id="{8000578B-D81B-4F3B-B235-2C48BD6EF4A4}" type="slidenum">
              <a:rPr lang="ru-RU" altLang="ru-RU" sz="1200">
                <a:solidFill>
                  <a:schemeClr val="tx1"/>
                </a:solidFill>
                <a:latin typeface="Verdana" pitchFamily="34" charset="0"/>
              </a:rPr>
              <a:pPr algn="r" eaLnBrk="1" hangingPunct="1"/>
              <a:t>6</a:t>
            </a:fld>
            <a:endParaRPr lang="ru-RU" altLang="ru-RU" sz="12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419100" y="169863"/>
            <a:ext cx="11239499" cy="60753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4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Не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подлежат аттестации работники: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 - имеющие квалификационные категории;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- проработавшие в должности менее 2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лет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в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организации; </a:t>
            </a:r>
          </a:p>
          <a:p>
            <a:pPr marL="342900" indent="-342900" algn="ctr" eaLnBrk="1" hangingPunct="1">
              <a:spcBef>
                <a:spcPct val="20000"/>
              </a:spcBef>
              <a:buFontTx/>
              <a:buChar char="-"/>
            </a:pP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беременные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женщины, либо находящиеся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в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отпуске по беременности </a:t>
            </a:r>
            <a:endParaRPr lang="ru-RU" altLang="ru-RU" sz="2400" b="1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и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родам  или по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уходу за ребенком до 3-х лет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(п.1);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- отсутствовавшие на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рабочем 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месте более 4-х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месяцев по болезни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(п.2) .</a:t>
            </a:r>
          </a:p>
          <a:p>
            <a:pPr algn="ctr">
              <a:spcBef>
                <a:spcPct val="20000"/>
              </a:spcBef>
            </a:pP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Их аттестация возможна </a:t>
            </a:r>
          </a:p>
          <a:p>
            <a:pPr algn="ctr">
              <a:spcBef>
                <a:spcPct val="20000"/>
              </a:spcBef>
            </a:pP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По п. 1. не ранее,  чем через 2 года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после 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их выхода с отпуска</a:t>
            </a:r>
          </a:p>
          <a:p>
            <a:pPr algn="ctr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По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п.2. не ранее,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чем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через год после выхода их на работу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8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35844" name="Заголовок 2"/>
          <p:cNvSpPr>
            <a:spLocks/>
          </p:cNvSpPr>
          <p:nvPr/>
        </p:nvSpPr>
        <p:spPr bwMode="auto">
          <a:xfrm>
            <a:off x="1890714" y="120651"/>
            <a:ext cx="787717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ОБЯЗАТЕЛЬНАЯ  АТТЕСТАЦИЯ</a:t>
            </a:r>
          </a:p>
        </p:txBody>
      </p:sp>
    </p:spTree>
    <p:extLst>
      <p:ext uri="{BB962C8B-B14F-4D97-AF65-F5344CB8AC3E}">
        <p14:creationId xmlns:p14="http://schemas.microsoft.com/office/powerpoint/2010/main" val="2614502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31975" y="404717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аттестация</a:t>
            </a:r>
          </a:p>
        </p:txBody>
      </p:sp>
      <p:sp>
        <p:nvSpPr>
          <p:cNvPr id="9" name="AutoShape 6" descr="Международная научно-практическая конференция «Инновационные технологии в образовании и науке»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57201" y="1569803"/>
            <a:ext cx="113919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8155" indent="-342900" algn="just">
              <a:spcAft>
                <a:spcPts val="0"/>
              </a:spcAft>
              <a:buAutoNum type="arabicPeriod"/>
            </a:pPr>
            <a:r>
              <a:rPr lang="ru-RU" sz="2400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 приказах ОО, утративших силу</a:t>
            </a:r>
          </a:p>
          <a:p>
            <a:pPr marL="478155" indent="-342900" algn="just">
              <a:spcAft>
                <a:spcPts val="0"/>
              </a:spcAft>
              <a:buAutoNum type="arabicPeriod"/>
            </a:pPr>
            <a:r>
              <a:rPr lang="ru-RU" sz="2400" b="1" dirty="0" smtClean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Приказ о создании аттестационной комиссии ОО</a:t>
            </a:r>
          </a:p>
          <a:p>
            <a:pPr marL="478155" indent="-342900" algn="just">
              <a:spcAft>
                <a:spcPts val="0"/>
              </a:spcAft>
              <a:buAutoNum type="arabicPeriod"/>
            </a:pPr>
            <a:r>
              <a:rPr lang="ru-RU" sz="2400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Приказ об аттестации педагогических работников на СЗД (если есть необходимость)</a:t>
            </a:r>
          </a:p>
          <a:p>
            <a:pPr marL="478155" indent="-342900" algn="just">
              <a:spcAft>
                <a:spcPts val="0"/>
              </a:spcAft>
              <a:buAutoNum type="arabicPeriod"/>
            </a:pPr>
            <a:r>
              <a:rPr lang="ru-RU" sz="2400" b="1" dirty="0" smtClean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Представление на аттестуемого:</a:t>
            </a:r>
          </a:p>
          <a:p>
            <a:pPr marL="135255" algn="just">
              <a:spcAft>
                <a:spcPts val="0"/>
              </a:spcAft>
            </a:pPr>
            <a:r>
              <a:rPr lang="ru-RU" sz="24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- методическая компетентность;</a:t>
            </a:r>
          </a:p>
          <a:p>
            <a:pPr marL="135255" algn="just">
              <a:spcAft>
                <a:spcPts val="0"/>
              </a:spcAft>
            </a:pPr>
            <a:r>
              <a:rPr lang="ru-RU" sz="2400" b="1" dirty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- предметная компетентность;</a:t>
            </a:r>
          </a:p>
          <a:p>
            <a:pPr marL="135255" algn="just">
              <a:spcAft>
                <a:spcPts val="0"/>
              </a:spcAft>
            </a:pPr>
            <a:r>
              <a:rPr lang="ru-RU" sz="24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- психолого-педагогическая компетентность;</a:t>
            </a:r>
          </a:p>
          <a:p>
            <a:pPr marL="135255" algn="just">
              <a:spcAft>
                <a:spcPts val="0"/>
              </a:spcAft>
            </a:pPr>
            <a:r>
              <a:rPr lang="ru-RU" sz="2400" b="1" dirty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- коммуникативная компетентность.</a:t>
            </a:r>
          </a:p>
          <a:p>
            <a:pPr marL="135255" algn="just">
              <a:spcAft>
                <a:spcPts val="0"/>
              </a:spcAft>
            </a:pPr>
            <a:r>
              <a:rPr lang="ru-RU" sz="2400" b="1" dirty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Заседание аттестационной комиссии под протокол.</a:t>
            </a:r>
          </a:p>
          <a:p>
            <a:pPr marL="135255" algn="just">
              <a:spcAft>
                <a:spcPts val="0"/>
              </a:spcAft>
            </a:pPr>
            <a:r>
              <a:rPr lang="ru-RU" sz="2400" b="1" dirty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6. Выписка решения из протокола (в личное дело).</a:t>
            </a:r>
            <a:endParaRPr lang="ru-RU" sz="2400" b="1" dirty="0">
              <a:solidFill>
                <a:srgbClr val="00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4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31975" y="404717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аттестация</a:t>
            </a:r>
          </a:p>
        </p:txBody>
      </p:sp>
      <p:sp>
        <p:nvSpPr>
          <p:cNvPr id="9" name="AutoShape 6" descr="Международная научно-практическая конференция «Инновационные технологии в образовании и науке»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57201" y="1569803"/>
            <a:ext cx="113919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255" algn="just">
              <a:spcAft>
                <a:spcPts val="0"/>
              </a:spcAft>
            </a:pPr>
            <a:r>
              <a:rPr lang="ru-RU" sz="2400" b="1" dirty="0" smtClean="0">
                <a:solidFill>
                  <a:srgbClr val="00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 приказах ОО, утративших силу</a:t>
            </a:r>
          </a:p>
          <a:p>
            <a:pPr marL="135255" algn="just">
              <a:spcAft>
                <a:spcPts val="0"/>
              </a:spcAft>
            </a:pPr>
            <a:endParaRPr lang="ru-RU" sz="2400" b="1" dirty="0" smtClean="0">
              <a:solidFill>
                <a:srgbClr val="006666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0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дальнейшей оптимизации и модернизации педагогической аттестации с учетом нового порядка аттестации, утвержденного приказом </a:t>
            </a:r>
            <a:r>
              <a:rPr lang="ru-RU" sz="2000" b="1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24.03.23 №196 «Об утверждении Порядка проведения аттестации педагогических работников, осуществляющих образовательную деятельность», приказываю:</a:t>
            </a:r>
          </a:p>
          <a:p>
            <a:r>
              <a:rPr lang="ru-RU" sz="20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приказываю:</a:t>
            </a:r>
          </a:p>
          <a:p>
            <a:pPr lvl="0"/>
            <a:r>
              <a:rPr lang="ru-RU" sz="20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Признать утратившим силу следующие приказы ОО:</a:t>
            </a:r>
          </a:p>
          <a:p>
            <a:r>
              <a:rPr lang="ru-RU" sz="20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от______ №_____ «Об утверждении Положения об аттестационной комиссии        ______ (наименование ОО)», </a:t>
            </a:r>
          </a:p>
          <a:p>
            <a:r>
              <a:rPr lang="ru-RU" sz="20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 ______   №_____ «Об утверждении регламента оценки профессиональных знаний».</a:t>
            </a:r>
          </a:p>
          <a:p>
            <a:pPr lvl="0"/>
            <a:r>
              <a:rPr lang="ru-RU" sz="20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настоящего приказа оставляю за собой.</a:t>
            </a:r>
          </a:p>
          <a:p>
            <a:pPr marL="135255" algn="just">
              <a:spcAft>
                <a:spcPts val="0"/>
              </a:spcAft>
            </a:pPr>
            <a:endParaRPr lang="ru-RU" sz="2400" b="1" dirty="0" smtClean="0">
              <a:solidFill>
                <a:srgbClr val="006666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9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685801" y="826046"/>
            <a:ext cx="11020424" cy="6165304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Приказ о назначении ответственного </a:t>
            </a:r>
            <a:r>
              <a:rPr lang="ru-RU" altLang="ru-RU" sz="2400" b="1" dirty="0" smtClean="0">
                <a:solidFill>
                  <a:srgbClr val="006666"/>
                </a:solidFill>
                <a:latin typeface="Times New Roman" pitchFamily="18" charset="0"/>
              </a:rPr>
              <a:t>за </a:t>
            </a:r>
            <a:r>
              <a:rPr lang="ru-RU" altLang="ru-RU" sz="2400" b="1" dirty="0">
                <a:solidFill>
                  <a:srgbClr val="006666"/>
                </a:solidFill>
                <a:latin typeface="Times New Roman" pitchFamily="18" charset="0"/>
              </a:rPr>
              <a:t>педагогическую аттестацию</a:t>
            </a:r>
          </a:p>
          <a:p>
            <a:pPr algn="ctr" eaLnBrk="1" hangingPunct="1"/>
            <a:endParaRPr lang="ru-RU" altLang="ru-RU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ПРИКАЗ об утверждении состава АК </a:t>
            </a:r>
          </a:p>
          <a:p>
            <a:pPr algn="ctr"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	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Во исполнение п.2 ст.49 ФЗ «Об образовании в Российской Федерации», п.5 Порядка</a:t>
            </a:r>
          </a:p>
          <a:p>
            <a:pPr algn="ctr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 проведения аттестации педагогических работников, осуществляющих образовательную </a:t>
            </a:r>
          </a:p>
          <a:p>
            <a:pPr algn="ctr" eaLnBrk="1" hangingPunct="1"/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д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еятельность, утвержденного приказом </a:t>
            </a:r>
            <a:r>
              <a:rPr lang="ru-RU" altLang="ru-RU" sz="2000" b="1" dirty="0" err="1" smtClean="0">
                <a:solidFill>
                  <a:srgbClr val="006666"/>
                </a:solidFill>
                <a:latin typeface="Times New Roman" pitchFamily="18" charset="0"/>
              </a:rPr>
              <a:t>Минпросвещения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 России от 24.03.2023 № 196</a:t>
            </a:r>
          </a:p>
          <a:p>
            <a:pPr algn="ctr" eaLnBrk="1" hangingPunct="1"/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приказываю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Утвердить списочный состав аттестационной комиссии 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(</a:t>
            </a:r>
            <a:r>
              <a:rPr lang="ru-RU" altLang="ru-RU" sz="2000" b="1" i="1" dirty="0">
                <a:solidFill>
                  <a:srgbClr val="006666"/>
                </a:solidFill>
                <a:latin typeface="Times New Roman" pitchFamily="18" charset="0"/>
              </a:rPr>
              <a:t>наименование ОО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)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5-7 человек:</a:t>
            </a:r>
            <a:endParaRPr lang="ru-RU" altLang="ru-RU" sz="20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Председатель </a:t>
            </a:r>
            <a:r>
              <a:rPr lang="ru-RU" altLang="ru-RU" sz="2000" b="1" i="1" dirty="0">
                <a:solidFill>
                  <a:srgbClr val="006666"/>
                </a:solidFill>
                <a:latin typeface="Times New Roman" pitchFamily="18" charset="0"/>
              </a:rPr>
              <a:t>(заместитель рук-ля) </a:t>
            </a:r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–</a:t>
            </a:r>
          </a:p>
          <a:p>
            <a:pPr algn="just" eaLnBrk="1" hangingPunct="1"/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Секретарь – </a:t>
            </a:r>
          </a:p>
          <a:p>
            <a:pPr algn="just"/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Члены комиссии </a:t>
            </a:r>
            <a:r>
              <a:rPr lang="ru-RU" altLang="ru-RU" sz="2000" b="1" i="1" dirty="0" smtClean="0">
                <a:solidFill>
                  <a:srgbClr val="006666"/>
                </a:solidFill>
                <a:latin typeface="Times New Roman" pitchFamily="18" charset="0"/>
              </a:rPr>
              <a:t>(председателя профкома, психолог)</a:t>
            </a:r>
            <a:r>
              <a:rPr lang="ru-RU" altLang="ru-RU" sz="2000" b="1" dirty="0" smtClean="0">
                <a:solidFill>
                  <a:srgbClr val="006666"/>
                </a:solidFill>
                <a:latin typeface="Times New Roman" pitchFamily="18" charset="0"/>
              </a:rPr>
              <a:t> </a:t>
            </a:r>
            <a:endParaRPr lang="ru-RU" altLang="ru-RU" sz="2000" b="1" i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2. Контроль за исполнением настоящего приказа оставляю за собой.</a:t>
            </a:r>
          </a:p>
          <a:p>
            <a:pPr algn="just" eaLnBrk="1" hangingPunct="1"/>
            <a:endParaRPr lang="ru-RU" altLang="ru-RU" sz="2000" b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000" b="1" dirty="0">
                <a:solidFill>
                  <a:srgbClr val="006666"/>
                </a:solidFill>
                <a:latin typeface="Times New Roman" pitchFamily="18" charset="0"/>
              </a:rPr>
              <a:t>Руководитель </a:t>
            </a:r>
            <a:r>
              <a:rPr lang="ru-RU" altLang="ru-RU" sz="2000" b="1" i="1" dirty="0">
                <a:solidFill>
                  <a:srgbClr val="006666"/>
                </a:solidFill>
                <a:latin typeface="Times New Roman" pitchFamily="18" charset="0"/>
              </a:rPr>
              <a:t>(подпись</a:t>
            </a:r>
            <a:r>
              <a:rPr lang="ru-RU" altLang="ru-RU" sz="2000" b="1" i="1" dirty="0" smtClean="0">
                <a:solidFill>
                  <a:srgbClr val="006666"/>
                </a:solidFill>
                <a:latin typeface="Times New Roman" pitchFamily="18" charset="0"/>
              </a:rPr>
              <a:t>)</a:t>
            </a:r>
          </a:p>
          <a:p>
            <a:pPr algn="just" eaLnBrk="1" hangingPunct="1"/>
            <a:endParaRPr lang="ru-RU" altLang="ru-RU" sz="2000" b="1" i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000" b="1" i="1" dirty="0" smtClean="0">
                <a:solidFill>
                  <a:srgbClr val="C00000"/>
                </a:solidFill>
                <a:latin typeface="Times New Roman" pitchFamily="18" charset="0"/>
              </a:rPr>
              <a:t>Руководитель ОО в состав АК не входит </a:t>
            </a:r>
            <a:r>
              <a:rPr lang="ru-RU" altLang="ru-RU" sz="2000" b="1" i="1" dirty="0" smtClean="0">
                <a:solidFill>
                  <a:srgbClr val="006666"/>
                </a:solidFill>
                <a:latin typeface="Times New Roman" pitchFamily="18" charset="0"/>
              </a:rPr>
              <a:t>(приказ </a:t>
            </a:r>
            <a:r>
              <a:rPr lang="ru-RU" altLang="ru-RU" sz="2000" b="1" i="1" dirty="0" err="1" smtClean="0">
                <a:solidFill>
                  <a:srgbClr val="006666"/>
                </a:solidFill>
                <a:latin typeface="Times New Roman" pitchFamily="18" charset="0"/>
              </a:rPr>
              <a:t>Минпросвещения</a:t>
            </a:r>
            <a:r>
              <a:rPr lang="ru-RU" altLang="ru-RU" sz="2000" b="1" i="1" dirty="0" smtClean="0">
                <a:solidFill>
                  <a:srgbClr val="006666"/>
                </a:solidFill>
                <a:latin typeface="Times New Roman" pitchFamily="18" charset="0"/>
              </a:rPr>
              <a:t> России «Об утверждении </a:t>
            </a:r>
          </a:p>
          <a:p>
            <a:pPr algn="just" eaLnBrk="1" hangingPunct="1"/>
            <a:r>
              <a:rPr lang="ru-RU" altLang="ru-RU" sz="2000" b="1" i="1" dirty="0" smtClean="0">
                <a:solidFill>
                  <a:srgbClr val="006666"/>
                </a:solidFill>
                <a:latin typeface="Times New Roman" pitchFamily="18" charset="0"/>
              </a:rPr>
              <a:t>Порядка проведения аттестации педагогических работников ОО…» от 24.03.23 №196 </a:t>
            </a:r>
          </a:p>
          <a:p>
            <a:pPr algn="just" eaLnBrk="1" hangingPunct="1"/>
            <a:r>
              <a:rPr lang="ru-RU" altLang="ru-RU" sz="2000" b="1" i="1" dirty="0">
                <a:solidFill>
                  <a:srgbClr val="006666"/>
                </a:solidFill>
                <a:latin typeface="Times New Roman" pitchFamily="18" charset="0"/>
              </a:rPr>
              <a:t>р</a:t>
            </a:r>
            <a:r>
              <a:rPr lang="ru-RU" altLang="ru-RU" sz="2000" b="1" i="1" dirty="0" smtClean="0">
                <a:solidFill>
                  <a:srgbClr val="006666"/>
                </a:solidFill>
                <a:latin typeface="Times New Roman" pitchFamily="18" charset="0"/>
              </a:rPr>
              <a:t>аздел </a:t>
            </a:r>
            <a:r>
              <a:rPr lang="en-US" altLang="ru-RU" sz="2000" b="1" i="1" dirty="0" smtClean="0">
                <a:solidFill>
                  <a:srgbClr val="006666"/>
                </a:solidFill>
                <a:latin typeface="Times New Roman" pitchFamily="18" charset="0"/>
              </a:rPr>
              <a:t>II</a:t>
            </a:r>
            <a:r>
              <a:rPr lang="ru-RU" altLang="ru-RU" sz="2000" b="1" i="1" dirty="0" smtClean="0">
                <a:solidFill>
                  <a:srgbClr val="006666"/>
                </a:solidFill>
                <a:latin typeface="Times New Roman" pitchFamily="18" charset="0"/>
              </a:rPr>
              <a:t> п.7)</a:t>
            </a:r>
            <a:endParaRPr lang="ru-RU" altLang="ru-RU" sz="2000" b="1" i="1" dirty="0">
              <a:solidFill>
                <a:srgbClr val="006666"/>
              </a:solidFill>
              <a:latin typeface="Times New Roman" pitchFamily="18" charset="0"/>
            </a:endParaRPr>
          </a:p>
          <a:p>
            <a:pPr algn="just" eaLnBrk="1" hangingPunct="1"/>
            <a:endParaRPr lang="ru-RU" altLang="ru-RU" sz="2000" i="1" dirty="0">
              <a:solidFill>
                <a:schemeClr val="accent5"/>
              </a:solidFill>
              <a:latin typeface="Times New Roman" pitchFamily="18" charset="0"/>
            </a:endParaRPr>
          </a:p>
          <a:p>
            <a:pPr algn="r" eaLnBrk="1" hangingPunct="1"/>
            <a:endParaRPr lang="ru-RU" altLang="ru-RU" sz="20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 eaLnBrk="1" hangingPunct="1"/>
            <a:endParaRPr lang="ru-RU" altLang="ru-RU" sz="20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29849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2226</TotalTime>
  <Words>656</Words>
  <Application>Microsoft Office PowerPoint</Application>
  <PresentationFormat>Широкоэкранный</PresentationFormat>
  <Paragraphs>183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Roboto Light</vt:lpstr>
      <vt:lpstr>Times New Roman</vt:lpstr>
      <vt:lpstr>Verdana</vt:lpstr>
      <vt:lpstr>Тема Office</vt:lpstr>
      <vt:lpstr>Презентация PowerPoint</vt:lpstr>
      <vt:lpstr>Деятельность куратора ОО по педагогической аттестации организует проведение и методическое сопровождение (на уровне ОО) * ЗАЯВИТЕЛЬНОЙ АТТЕСТАЦИИ на квалификационную категорию (первую, высшую, педагог-наставник, педагог-методист). Аттестацию проводит аттестационная комиссия МОиН РТ - прием и регистрация в журнале заявлений на аттестацию; - проверка наличия наград, званий, дипломов проф.конкурсов (для льготы); - аудит аттестационных материалов педагога (портфолио, карта результативности); - подготовка экспертного заключения на аттестуемого; - ведение документации.  </vt:lpstr>
      <vt:lpstr>Деятельность куратора ОО по педагогической аттестации - организует проведение и оказывает  методическую поддержку педагогическим работникам ОО  ПО ОБЯЗАТЕЛЬНОЙ  АТТЕСТАЦИИ на СЗД на основе оценки профессиональной деятельности аттестуемых. Аттестацию проводит образовательная организация  (ФЗ «Об образовании», ч.2 ст.49); - составляет перспективный план повышения  квалификации педагогических работников  (таблица: ФИО, число, м-ц, год приема на работу, стаж, образование, последняя аттестация, ПК); - отвечает за информирование педагогов по процедуре аттестации, ведение документации по аттестации педагогических работников.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Nikolaevskaya</cp:lastModifiedBy>
  <cp:revision>116</cp:revision>
  <dcterms:created xsi:type="dcterms:W3CDTF">2023-05-18T10:28:31Z</dcterms:created>
  <dcterms:modified xsi:type="dcterms:W3CDTF">2024-09-26T10:32:26Z</dcterms:modified>
</cp:coreProperties>
</file>